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6"/>
  </p:handoutMasterIdLst>
  <p:sldIdLst>
    <p:sldId id="295" r:id="rId2"/>
    <p:sldId id="274" r:id="rId3"/>
    <p:sldId id="276" r:id="rId4"/>
    <p:sldId id="275" r:id="rId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CC00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54" autoAdjust="0"/>
    <p:restoredTop sz="94660"/>
  </p:normalViewPr>
  <p:slideViewPr>
    <p:cSldViewPr snapToGrid="0">
      <p:cViewPr varScale="1">
        <p:scale>
          <a:sx n="74" d="100"/>
          <a:sy n="74" d="100"/>
        </p:scale>
        <p:origin x="90" y="111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03/09/2025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92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0EEEF311-C20F-B4AC-5F3A-599A8BE7454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03/09/2025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03/09/2025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03/09/2025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03/09/2025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03/09/2025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03/09/2025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03/09/2025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03/09/2025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03/09/2025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03/09/2025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03/09/2025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95DCC22-AD92-5996-8549-814A04E4F9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62E76886-BD7D-9A37-654A-67AB1B71802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75AAB1B8-70BA-F01B-EE75-5C2A91C09AC1}"/>
              </a:ext>
            </a:extLst>
          </p:cNvPr>
          <p:cNvGrpSpPr/>
          <p:nvPr/>
        </p:nvGrpSpPr>
        <p:grpSpPr>
          <a:xfrm>
            <a:off x="0" y="330200"/>
            <a:ext cx="9144000" cy="6527800"/>
            <a:chOff x="0" y="330200"/>
            <a:chExt cx="9144000" cy="65278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B7AB0DA4-D129-C267-F7DF-56A8D003F93B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" name="ZoneTexte 5">
              <a:extLst>
                <a:ext uri="{FF2B5EF4-FFF2-40B4-BE49-F238E27FC236}">
                  <a16:creationId xmlns:a16="http://schemas.microsoft.com/office/drawing/2014/main" id="{2B705F02-1C20-CE75-31A3-326B46FD579B}"/>
                </a:ext>
              </a:extLst>
            </p:cNvPr>
            <p:cNvSpPr txBox="1"/>
            <p:nvPr/>
          </p:nvSpPr>
          <p:spPr>
            <a:xfrm>
              <a:off x="2063750" y="3009900"/>
              <a:ext cx="5016500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457200" indent="-457200">
                <a:buFont typeface="Wingdings" panose="05000000000000000000" pitchFamily="2" charset="2"/>
                <a:buChar char="è"/>
              </a:pPr>
              <a:r>
                <a:rPr lang="fr-FR" sz="3200" b="1" dirty="0">
                  <a:solidFill>
                    <a:schemeClr val="bg1"/>
                  </a:solidFill>
                </a:rPr>
                <a:t>Je m’entraine à résoudre un problème.</a:t>
              </a:r>
            </a:p>
          </p:txBody>
        </p:sp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763D8586-44B6-2F44-AFFB-C5BBD5BF152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282040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130" y="198220"/>
            <a:ext cx="7886700" cy="75972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dirty="0"/>
              <a:t>Problème en image 8</a:t>
            </a:r>
          </a:p>
        </p:txBody>
      </p:sp>
      <p:sp>
        <p:nvSpPr>
          <p:cNvPr id="5" name="Zone de texte 2">
            <a:extLst>
              <a:ext uri="{FF2B5EF4-FFF2-40B4-BE49-F238E27FC236}">
                <a16:creationId xmlns:a16="http://schemas.microsoft.com/office/drawing/2014/main" id="{4F2852DE-A6E3-B9FE-1B8C-15B442C6CCEF}"/>
              </a:ext>
            </a:extLst>
          </p:cNvPr>
          <p:cNvSpPr txBox="1"/>
          <p:nvPr/>
        </p:nvSpPr>
        <p:spPr>
          <a:xfrm>
            <a:off x="4730338" y="1302327"/>
            <a:ext cx="3834402" cy="4029693"/>
          </a:xfrm>
          <a:prstGeom prst="rect">
            <a:avLst/>
          </a:prstGeom>
          <a:solidFill>
            <a:schemeClr val="lt1"/>
          </a:solidFill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r>
              <a:rPr lang="fr-FR" sz="2800" spc="-35" dirty="0">
                <a:solidFill>
                  <a:srgbClr val="231F20"/>
                </a:solidFill>
                <a:effectLst/>
                <a:ea typeface="Arial" panose="020B0604020202020204" pitchFamily="34" charset="0"/>
                <a:cs typeface="Times New Roman" panose="02020603050405020304" pitchFamily="18" charset="0"/>
              </a:rPr>
              <a:t>C’est le thermomètre du garage. </a:t>
            </a:r>
            <a:r>
              <a:rPr lang="fr-FR" sz="2800" b="1" dirty="0">
                <a:solidFill>
                  <a:srgbClr val="231F20"/>
                </a:solidFill>
                <a:ea typeface="Calibri" panose="020F0502020204030204" pitchFamily="34" charset="0"/>
              </a:rPr>
              <a:t>Quelle température fait-il ? </a:t>
            </a:r>
          </a:p>
          <a:p>
            <a:endParaRPr lang="fr-FR" sz="4400" b="1" kern="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fr-FR" sz="1400" dirty="0">
              <a:solidFill>
                <a:srgbClr val="231F20"/>
              </a:solidFill>
              <a:effectLst/>
              <a:ea typeface="Calibri" panose="020F0502020204030204" pitchFamily="34" charset="0"/>
            </a:endParaRPr>
          </a:p>
          <a:p>
            <a:r>
              <a:rPr lang="fr-FR" sz="2800" kern="100" dirty="0">
                <a:solidFill>
                  <a:srgbClr val="231F2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Au soleil, il fait 8 degrés de plus. </a:t>
            </a:r>
            <a:r>
              <a:rPr lang="fr-FR" sz="2800" b="1" kern="100" dirty="0">
                <a:solidFill>
                  <a:srgbClr val="231F2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Quelle est la température au soleil ? </a:t>
            </a:r>
            <a:endParaRPr lang="fr-FR" sz="4400" b="1" kern="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Organigramme : Connecteur 6">
            <a:extLst>
              <a:ext uri="{FF2B5EF4-FFF2-40B4-BE49-F238E27FC236}">
                <a16:creationId xmlns:a16="http://schemas.microsoft.com/office/drawing/2014/main" id="{F2ECC9E7-1979-899D-0134-79E2D869485F}"/>
              </a:ext>
            </a:extLst>
          </p:cNvPr>
          <p:cNvSpPr/>
          <p:nvPr/>
        </p:nvSpPr>
        <p:spPr>
          <a:xfrm>
            <a:off x="4337935" y="1398189"/>
            <a:ext cx="392403" cy="392403"/>
          </a:xfrm>
          <a:prstGeom prst="flowChartConnector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b="1" dirty="0"/>
              <a:t>1</a:t>
            </a:r>
          </a:p>
        </p:txBody>
      </p:sp>
      <p:sp>
        <p:nvSpPr>
          <p:cNvPr id="9" name="Organigramme : Connecteur 8">
            <a:extLst>
              <a:ext uri="{FF2B5EF4-FFF2-40B4-BE49-F238E27FC236}">
                <a16:creationId xmlns:a16="http://schemas.microsoft.com/office/drawing/2014/main" id="{AF60888C-4048-0402-285A-2BAB81554CF3}"/>
              </a:ext>
            </a:extLst>
          </p:cNvPr>
          <p:cNvSpPr/>
          <p:nvPr/>
        </p:nvSpPr>
        <p:spPr>
          <a:xfrm>
            <a:off x="4356764" y="3551976"/>
            <a:ext cx="392403" cy="392403"/>
          </a:xfrm>
          <a:prstGeom prst="flowChartConnector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b="1" dirty="0"/>
              <a:t>2</a:t>
            </a: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E54F61B8-24B9-3D7B-903E-F51A56A96E9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260" y="1874569"/>
            <a:ext cx="3555670" cy="3398075"/>
          </a:xfrm>
          <a:prstGeom prst="rect">
            <a:avLst/>
          </a:prstGeom>
        </p:spPr>
      </p:pic>
      <p:sp>
        <p:nvSpPr>
          <p:cNvPr id="3" name="Rectangle : coins arrondis 2">
            <a:extLst>
              <a:ext uri="{FF2B5EF4-FFF2-40B4-BE49-F238E27FC236}">
                <a16:creationId xmlns:a16="http://schemas.microsoft.com/office/drawing/2014/main" id="{6EB8AAD4-2594-8AE2-D795-1242AE370385}"/>
              </a:ext>
            </a:extLst>
          </p:cNvPr>
          <p:cNvSpPr/>
          <p:nvPr/>
        </p:nvSpPr>
        <p:spPr>
          <a:xfrm>
            <a:off x="430580" y="1208797"/>
            <a:ext cx="8066498" cy="5013873"/>
          </a:xfrm>
          <a:prstGeom prst="roundRect">
            <a:avLst>
              <a:gd name="adj" fmla="val 2843"/>
            </a:avLst>
          </a:prstGeom>
          <a:noFill/>
          <a:ln w="57150">
            <a:solidFill>
              <a:srgbClr val="00B0F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36000" tIns="36000" rIns="36000" bIns="3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fr-FR" sz="1800" kern="100">
              <a:solidFill>
                <a:srgbClr val="000000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kern="10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100" kern="10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kern="10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100" kern="10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65470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130" y="198220"/>
            <a:ext cx="7886700" cy="75972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Rectangle : coins arrondis 2">
            <a:extLst>
              <a:ext uri="{FF2B5EF4-FFF2-40B4-BE49-F238E27FC236}">
                <a16:creationId xmlns:a16="http://schemas.microsoft.com/office/drawing/2014/main" id="{6EB8AAD4-2594-8AE2-D795-1242AE370385}"/>
              </a:ext>
            </a:extLst>
          </p:cNvPr>
          <p:cNvSpPr/>
          <p:nvPr/>
        </p:nvSpPr>
        <p:spPr>
          <a:xfrm>
            <a:off x="430580" y="1208797"/>
            <a:ext cx="8066498" cy="5013873"/>
          </a:xfrm>
          <a:prstGeom prst="roundRect">
            <a:avLst>
              <a:gd name="adj" fmla="val 2843"/>
            </a:avLst>
          </a:prstGeom>
          <a:noFill/>
          <a:ln w="57150">
            <a:solidFill>
              <a:srgbClr val="00B0F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36000" tIns="36000" rIns="36000" bIns="3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fr-FR" sz="1800" kern="100">
              <a:solidFill>
                <a:srgbClr val="000000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kern="10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100" kern="10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kern="10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100" kern="10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Zone de texte 2">
            <a:extLst>
              <a:ext uri="{FF2B5EF4-FFF2-40B4-BE49-F238E27FC236}">
                <a16:creationId xmlns:a16="http://schemas.microsoft.com/office/drawing/2014/main" id="{7C71B77C-D033-B27D-8A50-3EF259F46740}"/>
              </a:ext>
            </a:extLst>
          </p:cNvPr>
          <p:cNvSpPr txBox="1"/>
          <p:nvPr/>
        </p:nvSpPr>
        <p:spPr>
          <a:xfrm>
            <a:off x="4730338" y="4045127"/>
            <a:ext cx="3475273" cy="732337"/>
          </a:xfrm>
          <a:prstGeom prst="rect">
            <a:avLst/>
          </a:prstGeom>
          <a:solidFill>
            <a:schemeClr val="lt1"/>
          </a:solidFill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200" kern="100" dirty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Il fait 25 degrés.</a:t>
            </a:r>
            <a:endParaRPr lang="fr-FR" sz="3200" kern="100" dirty="0">
              <a:solidFill>
                <a:srgbClr val="C00000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200" kern="100" dirty="0">
                <a:effectLst/>
                <a:latin typeface="Corbel" panose="020B0503020204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32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72DB07F3-0730-6C3A-D109-7F990F5ACC5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260" y="1874569"/>
            <a:ext cx="3555670" cy="3398075"/>
          </a:xfrm>
          <a:prstGeom prst="rect">
            <a:avLst/>
          </a:prstGeom>
        </p:spPr>
      </p:pic>
      <p:sp>
        <p:nvSpPr>
          <p:cNvPr id="7" name="Zone de texte 2">
            <a:extLst>
              <a:ext uri="{FF2B5EF4-FFF2-40B4-BE49-F238E27FC236}">
                <a16:creationId xmlns:a16="http://schemas.microsoft.com/office/drawing/2014/main" id="{DF87ECBF-CB30-6A91-23EA-7FD3223F3445}"/>
              </a:ext>
            </a:extLst>
          </p:cNvPr>
          <p:cNvSpPr txBox="1"/>
          <p:nvPr/>
        </p:nvSpPr>
        <p:spPr>
          <a:xfrm>
            <a:off x="4730338" y="1305538"/>
            <a:ext cx="3620152" cy="2026722"/>
          </a:xfrm>
          <a:prstGeom prst="rect">
            <a:avLst/>
          </a:prstGeom>
          <a:solidFill>
            <a:schemeClr val="lt1"/>
          </a:solidFill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r>
              <a:rPr lang="fr-FR" sz="2800" b="1" dirty="0">
                <a:solidFill>
                  <a:srgbClr val="231F20"/>
                </a:solidFill>
                <a:ea typeface="Calibri" panose="020F0502020204030204" pitchFamily="34" charset="0"/>
              </a:rPr>
              <a:t>Quelle température fait-il ? </a:t>
            </a:r>
            <a:endParaRPr lang="fr-FR" sz="4400" b="1" kern="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fr-FR" sz="1600" dirty="0">
              <a:solidFill>
                <a:srgbClr val="231F20"/>
              </a:solidFill>
              <a:effectLst/>
              <a:ea typeface="Calibri" panose="020F0502020204030204" pitchFamily="34" charset="0"/>
            </a:endParaRPr>
          </a:p>
        </p:txBody>
      </p:sp>
      <p:cxnSp>
        <p:nvCxnSpPr>
          <p:cNvPr id="10" name="Connecteur droit 9">
            <a:extLst>
              <a:ext uri="{FF2B5EF4-FFF2-40B4-BE49-F238E27FC236}">
                <a16:creationId xmlns:a16="http://schemas.microsoft.com/office/drawing/2014/main" id="{4C16FDE2-4AB4-DF59-D426-DB3FEFC3F797}"/>
              </a:ext>
            </a:extLst>
          </p:cNvPr>
          <p:cNvCxnSpPr/>
          <p:nvPr/>
        </p:nvCxnSpPr>
        <p:spPr>
          <a:xfrm>
            <a:off x="1785257" y="3257797"/>
            <a:ext cx="1029195" cy="0"/>
          </a:xfrm>
          <a:prstGeom prst="line">
            <a:avLst/>
          </a:prstGeom>
          <a:ln w="38100">
            <a:solidFill>
              <a:srgbClr val="00CC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Organigramme : Connecteur 4">
            <a:extLst>
              <a:ext uri="{FF2B5EF4-FFF2-40B4-BE49-F238E27FC236}">
                <a16:creationId xmlns:a16="http://schemas.microsoft.com/office/drawing/2014/main" id="{C56FE991-11A2-1365-551F-E7A473DF4A2F}"/>
              </a:ext>
            </a:extLst>
          </p:cNvPr>
          <p:cNvSpPr/>
          <p:nvPr/>
        </p:nvSpPr>
        <p:spPr>
          <a:xfrm>
            <a:off x="4337935" y="1398189"/>
            <a:ext cx="392403" cy="392403"/>
          </a:xfrm>
          <a:prstGeom prst="flowChartConnector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b="1" dirty="0"/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4277020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130" y="198220"/>
            <a:ext cx="7886700" cy="75972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4" name="Zone de texte 2">
            <a:extLst>
              <a:ext uri="{FF2B5EF4-FFF2-40B4-BE49-F238E27FC236}">
                <a16:creationId xmlns:a16="http://schemas.microsoft.com/office/drawing/2014/main" id="{7C71B77C-D033-B27D-8A50-3EF259F46740}"/>
              </a:ext>
            </a:extLst>
          </p:cNvPr>
          <p:cNvSpPr txBox="1"/>
          <p:nvPr/>
        </p:nvSpPr>
        <p:spPr>
          <a:xfrm>
            <a:off x="4657475" y="4444276"/>
            <a:ext cx="3555671" cy="627223"/>
          </a:xfrm>
          <a:prstGeom prst="rect">
            <a:avLst/>
          </a:prstGeom>
          <a:solidFill>
            <a:schemeClr val="lt1"/>
          </a:solidFill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200" kern="100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25</a:t>
            </a:r>
            <a:r>
              <a:rPr lang="fr-FR" sz="3200" kern="100" dirty="0"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+ 8 = 33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200" kern="100">
                <a:solidFill>
                  <a:srgbClr val="C00000"/>
                </a:solidFill>
                <a:latin typeface="Corbel" panose="020B0503020204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Il fait </a:t>
            </a:r>
            <a:r>
              <a:rPr lang="fr-FR" sz="3200" kern="10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33</a:t>
            </a:r>
            <a:r>
              <a:rPr lang="fr-FR" sz="3200" kern="100">
                <a:solidFill>
                  <a:srgbClr val="C00000"/>
                </a:solidFill>
                <a:latin typeface="Corbel" panose="020B0503020204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FR" sz="3200" kern="100" dirty="0">
                <a:solidFill>
                  <a:srgbClr val="C00000"/>
                </a:solidFill>
                <a:latin typeface="Corbel" panose="020B0503020204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degrés au soleil.</a:t>
            </a:r>
            <a:endParaRPr lang="fr-FR" sz="3200" kern="100" dirty="0">
              <a:solidFill>
                <a:srgbClr val="C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D35D55AF-014C-2D88-EEE8-56EEB4990B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260" y="1874569"/>
            <a:ext cx="3555670" cy="3398075"/>
          </a:xfrm>
          <a:prstGeom prst="rect">
            <a:avLst/>
          </a:prstGeom>
        </p:spPr>
      </p:pic>
      <p:sp>
        <p:nvSpPr>
          <p:cNvPr id="8" name="Zone de texte 2">
            <a:extLst>
              <a:ext uri="{FF2B5EF4-FFF2-40B4-BE49-F238E27FC236}">
                <a16:creationId xmlns:a16="http://schemas.microsoft.com/office/drawing/2014/main" id="{8360A475-33C6-B8D4-72B5-A23A22C6DE2A}"/>
              </a:ext>
            </a:extLst>
          </p:cNvPr>
          <p:cNvSpPr txBox="1"/>
          <p:nvPr/>
        </p:nvSpPr>
        <p:spPr>
          <a:xfrm>
            <a:off x="4779951" y="1208797"/>
            <a:ext cx="3620152" cy="2711532"/>
          </a:xfrm>
          <a:prstGeom prst="rect">
            <a:avLst/>
          </a:prstGeom>
          <a:solidFill>
            <a:schemeClr val="lt1"/>
          </a:solidFill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fr-FR" sz="1600" dirty="0">
              <a:solidFill>
                <a:srgbClr val="231F20"/>
              </a:solidFill>
              <a:effectLst/>
              <a:ea typeface="Calibri" panose="020F0502020204030204" pitchFamily="34" charset="0"/>
            </a:endParaRPr>
          </a:p>
          <a:p>
            <a:r>
              <a:rPr lang="fr-FR" sz="3200" kern="100" dirty="0">
                <a:solidFill>
                  <a:srgbClr val="231F2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Au soleil, il fait 8 degrés de plus. </a:t>
            </a:r>
            <a:r>
              <a:rPr lang="fr-FR" sz="3200" b="1" kern="100" dirty="0">
                <a:solidFill>
                  <a:srgbClr val="231F2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Quelle est la température au soleil ? </a:t>
            </a:r>
            <a:endParaRPr lang="fr-FR" sz="4800" b="1" kern="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Organigramme : Connecteur 8">
            <a:extLst>
              <a:ext uri="{FF2B5EF4-FFF2-40B4-BE49-F238E27FC236}">
                <a16:creationId xmlns:a16="http://schemas.microsoft.com/office/drawing/2014/main" id="{BD254298-1D3B-4FC4-EE08-3A9C30466B9D}"/>
              </a:ext>
            </a:extLst>
          </p:cNvPr>
          <p:cNvSpPr/>
          <p:nvPr/>
        </p:nvSpPr>
        <p:spPr>
          <a:xfrm>
            <a:off x="4387548" y="1585356"/>
            <a:ext cx="392403" cy="392403"/>
          </a:xfrm>
          <a:prstGeom prst="flowChartConnector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b="1" dirty="0"/>
              <a:t>2</a:t>
            </a:r>
          </a:p>
        </p:txBody>
      </p:sp>
      <p:sp>
        <p:nvSpPr>
          <p:cNvPr id="3" name="Rectangle : coins arrondis 2">
            <a:extLst>
              <a:ext uri="{FF2B5EF4-FFF2-40B4-BE49-F238E27FC236}">
                <a16:creationId xmlns:a16="http://schemas.microsoft.com/office/drawing/2014/main" id="{6EB8AAD4-2594-8AE2-D795-1242AE370385}"/>
              </a:ext>
            </a:extLst>
          </p:cNvPr>
          <p:cNvSpPr/>
          <p:nvPr/>
        </p:nvSpPr>
        <p:spPr>
          <a:xfrm>
            <a:off x="430580" y="1208797"/>
            <a:ext cx="8066498" cy="5013873"/>
          </a:xfrm>
          <a:prstGeom prst="roundRect">
            <a:avLst>
              <a:gd name="adj" fmla="val 2843"/>
            </a:avLst>
          </a:prstGeom>
          <a:noFill/>
          <a:ln w="57150">
            <a:solidFill>
              <a:srgbClr val="00B0F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36000" tIns="36000" rIns="36000" bIns="3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fr-FR" sz="1800" kern="100">
              <a:solidFill>
                <a:srgbClr val="000000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kern="10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100" kern="10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kern="10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100" kern="10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0472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2755</TotalTime>
  <Words>89</Words>
  <Application>Microsoft Office PowerPoint</Application>
  <PresentationFormat>Affichage à l'écran (4:3)</PresentationFormat>
  <Paragraphs>28</Paragraphs>
  <Slides>4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4</vt:i4>
      </vt:variant>
    </vt:vector>
  </HeadingPairs>
  <TitlesOfParts>
    <vt:vector size="11" baseType="lpstr">
      <vt:lpstr>Arial</vt:lpstr>
      <vt:lpstr>Calibri</vt:lpstr>
      <vt:lpstr>Calibri Light</vt:lpstr>
      <vt:lpstr>Corbel</vt:lpstr>
      <vt:lpstr>Webdings</vt:lpstr>
      <vt:lpstr>Wingdings</vt:lpstr>
      <vt:lpstr>Thème Office</vt:lpstr>
      <vt:lpstr>Présentation PowerPoint</vt:lpstr>
      <vt:lpstr>Problème en image 8</vt:lpstr>
      <vt:lpstr>Correction</vt:lpstr>
      <vt:lpstr>Correction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MH</cp:lastModifiedBy>
  <cp:revision>91</cp:revision>
  <dcterms:created xsi:type="dcterms:W3CDTF">2023-02-07T14:55:57Z</dcterms:created>
  <dcterms:modified xsi:type="dcterms:W3CDTF">2025-09-03T09:34:48Z</dcterms:modified>
</cp:coreProperties>
</file>